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ink/ink1.xml" ContentType="application/inkml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18-03-29T17:12:18.588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5948 6421 0,'23'0'96,"24"0"-95,-23 0 2,0 0 0,-1 0-1,1 0 1,23 0-2,-23 0 1,23 0 0,0 0 0,0 0 1,0 0-1,24 0 0,0 0 0,-24 0 0,119 0 1,-119 0-1,24 23 0,47-23 0,-95 0 0,24 0 0,48 0 0,-24 0 0,-24 0 0,24 0 0,-1 0 1,-46 24-2,70-24 2,-46 0-1,46 0 2,-47 0-2,-23 0 0,70 0 0,-70 0 0,-1 0 0,48 0 0,-47 0 1,47 0-1,-48 0 0,24 0 0,1 0 1,-1 0-1,-24 0 3,1 0-4,0 0 2,-1 0 0,24 0-2,1 0 3,-25 0-1,1 0-1,-1 0 0,1 0 1,23 0 0,-23 0-1,-1 0 2,1 23-2,0-23 0,23 0 2,-24 0-1,25 0-2,-25 0 2,1 0-1,-1 0 0,1 0 1,0 0-2,23 0 1,-24 0 0,25 0 1,-1 0 0,0 0 1,-23 0 0,-1 0-2,1 0-1,-1 0 3,1 0-2,0 0 1,-1 0 0,1 0 0,-1 0 0,1 0 0,0 0 0,-1 0 0,1 0 0,-1 0 1,1 0-2,0 0 1,-1 0-1,1 0 3,-1 0-2,1 0 3,0 0 1,-1 0-5,1 0 12,-48 0 57,1 0-68,-1 0 7,0 0-8,24 24 2,-23-24-2,-1 0 1,1 24-1,-1-24 1,-23 0 1,23 0-1,1 0-1,-1 0 0,0 23 0,-23-23 0,47 24 0,-94-24 1,47 0 1,23 0-1,0 0-1,-23 0-1,0 23 2,23-23-1,-46 0 1,46 0-2,-23 0 1,0 0 0,-1 0 1,25 0-1,-24 0 0,-1 0 0,25 0 0,-48 0 0,24 0 0,23 0 0,-23 0 0,-24 0 1,24 24-1,0-24 0,23 0 1,1 0-1,-25 0 0,25 0 1,-1 0-3,-23 0 1,23 0 2,1 0-1,-1 24 0,-23-24 1,23 0-1,-23 0 0,0 0 2,23 0-2,1 0 0,-1 0 0,1 0 0,-48 0 4,47 0-4,-23 0 3,23 0-4,1 0 4,-1 0-2,1 0 0,-1 0-1,0 0 3,24 23-3,-23-23-1,-1 0 1,1 0 6,-1 0 0,0 0 0,1 0-6,-1 0 4,1 0 14,-1 0-8,0 0-3,1 0 18,-1 0-13,1 0 1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8577E-A54C-41D7-B492-08C177AEF540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803F3F-8F1A-4CDF-B886-FF99AD8791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435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Point – The team members commit to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18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New items may be added to the product backlog and existing items may be modified or even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588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New Point – The chosen items in the product backlog become the release backlog.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477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Point – Start point is the point at which no task is completed. End point is 0 meaning no tasks left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Mention the vice-versa</a:t>
            </a:r>
          </a:p>
          <a:p>
            <a:r>
              <a:rPr lang="en-GB" dirty="0"/>
              <a:t>Mention the lines by colour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Chart shows how many tasks are left, how many done allowing the team to predict the quality of the product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05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7636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1231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5895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90735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1146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3882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1300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9799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8082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8710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047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9115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224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530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4791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8294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9100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B997-D5A9-43E6-BC8A-649010F71C8F}" type="datetimeFigureOut">
              <a:rPr lang="en-GB" smtClean="0"/>
              <a:t>04/04/2018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305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</p:sldLayoutIdLst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m4a"/><Relationship Id="rId7" Type="http://schemas.openxmlformats.org/officeDocument/2006/relationships/image" Target="../media/image6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jpe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.xml"/><Relationship Id="rId9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57B8-7A91-4E15-BB44-8C99FBBB62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/>
              <a:t>AGILE DEVELOPMENT METHODS AND ARTEFACTS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AB760-C3A3-4333-A33D-90F361572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C241F582-7CF6-4B7C-9EAE-A315FDF9E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669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6E64-B031-422D-9FB9-22EE62B06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0589"/>
            <a:ext cx="9905998" cy="1478570"/>
          </a:xfrm>
        </p:spPr>
        <p:txBody>
          <a:bodyPr/>
          <a:lstStyle/>
          <a:p>
            <a:r>
              <a:rPr lang="en-GB" dirty="0"/>
              <a:t> What are agile methods?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DF36D-BAB0-48B9-9AFC-639360C9F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49159"/>
            <a:ext cx="9905999" cy="4838252"/>
          </a:xfrm>
        </p:spPr>
        <p:txBody>
          <a:bodyPr>
            <a:normAutofit/>
          </a:bodyPr>
          <a:lstStyle/>
          <a:p>
            <a:r>
              <a:rPr lang="en-GB" dirty="0"/>
              <a:t>Agile Methods are utilised by a team to work effectively and produce the best product.</a:t>
            </a:r>
          </a:p>
          <a:p>
            <a:endParaRPr lang="en-GB" dirty="0"/>
          </a:p>
          <a:p>
            <a:r>
              <a:rPr lang="en-GB" dirty="0"/>
              <a:t>We’ll be covering a few agile methods and how they were used in the software development exercise such as,</a:t>
            </a:r>
          </a:p>
          <a:p>
            <a:endParaRPr lang="en-GB" dirty="0"/>
          </a:p>
          <a:p>
            <a:r>
              <a:rPr lang="en-GB" dirty="0"/>
              <a:t>SCRUM Meetings</a:t>
            </a:r>
          </a:p>
          <a:p>
            <a:r>
              <a:rPr lang="en-GB" dirty="0"/>
              <a:t>Product Backlog</a:t>
            </a:r>
          </a:p>
          <a:p>
            <a:r>
              <a:rPr lang="en-GB" dirty="0"/>
              <a:t>Burndown Chart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8AD99B7-5F27-4523-998A-026C0436664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57720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2E8C-3223-44EF-8400-B581241D0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63955"/>
            <a:ext cx="9905998" cy="1478570"/>
          </a:xfrm>
        </p:spPr>
        <p:txBody>
          <a:bodyPr/>
          <a:lstStyle/>
          <a:p>
            <a:r>
              <a:rPr lang="en-GB" dirty="0"/>
              <a:t>What are scrum meetings?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961F-3E0B-4ECA-A06B-7E19385DA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2525"/>
            <a:ext cx="9905999" cy="4947524"/>
          </a:xfrm>
        </p:spPr>
        <p:txBody>
          <a:bodyPr>
            <a:normAutofit/>
          </a:bodyPr>
          <a:lstStyle/>
          <a:p>
            <a:r>
              <a:rPr lang="en-GB" dirty="0"/>
              <a:t>These meetings take place daily to have a status update on the progress of the development.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team members share their stories on what happened, what they plan to do and what problems they encountered.</a:t>
            </a:r>
          </a:p>
          <a:p>
            <a:endParaRPr lang="en-GB" dirty="0"/>
          </a:p>
          <a:p>
            <a:r>
              <a:rPr lang="en-GB" dirty="0"/>
              <a:t>Scrum Meetings are conducted by the Scrum Master of the team and they last for about 15 minutes.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53D0B3E2-848E-40D7-ABE3-9C98AF031B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52910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CC74A63-FB46-408E-BF17-46027B5A87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52" y="1937921"/>
            <a:ext cx="4582798" cy="3815179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055835-D6F1-4717-A3D8-DE6CB59A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975" y="37493"/>
            <a:ext cx="8702978" cy="1478570"/>
          </a:xfrm>
        </p:spPr>
        <p:txBody>
          <a:bodyPr>
            <a:normAutofit/>
          </a:bodyPr>
          <a:lstStyle/>
          <a:p>
            <a:r>
              <a:rPr lang="en-GB" sz="3200" dirty="0"/>
              <a:t>How were scrum meetings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2D044-04D6-4AFE-BB49-733478C8F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725" y="1625600"/>
            <a:ext cx="5950264" cy="469582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Each team member got a knowledge of which team member is going to do which task and within how much time.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The team did not have a Scrum Master to conduct the meetings. So the team members do it among themselves every week.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By addressing the completed tasks, pending tasks and problems, the team was able to proceed with the development effectively. </a:t>
            </a:r>
          </a:p>
        </p:txBody>
      </p: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109E7D4B-2155-4D52-80EA-0E468C1F86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27281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B8679-C952-4945-93B5-E5F5B607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1277"/>
            <a:ext cx="9905998" cy="1478570"/>
          </a:xfrm>
        </p:spPr>
        <p:txBody>
          <a:bodyPr/>
          <a:lstStyle/>
          <a:p>
            <a:r>
              <a:rPr lang="en-GB" dirty="0"/>
              <a:t>What is a product backlog?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F87-22FD-425B-A72A-D30BEB74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79848"/>
            <a:ext cx="5940324" cy="4956854"/>
          </a:xfrm>
        </p:spPr>
        <p:txBody>
          <a:bodyPr/>
          <a:lstStyle/>
          <a:p>
            <a:r>
              <a:rPr lang="en-GB" dirty="0"/>
              <a:t>Product Backlog is the list of things that needs to be done within the project.</a:t>
            </a:r>
          </a:p>
          <a:p>
            <a:endParaRPr lang="en-GB" dirty="0"/>
          </a:p>
          <a:p>
            <a:r>
              <a:rPr lang="en-GB" dirty="0"/>
              <a:t>The product backlog is owned by the Product Owner and decides which items in the list make it to the final product.</a:t>
            </a:r>
          </a:p>
          <a:p>
            <a:endParaRPr lang="en-GB" dirty="0"/>
          </a:p>
          <a:p>
            <a:r>
              <a:rPr lang="en-GB" dirty="0"/>
              <a:t>The product backlog is a living document.</a:t>
            </a:r>
          </a:p>
        </p:txBody>
      </p:sp>
      <p:pic>
        <p:nvPicPr>
          <p:cNvPr id="9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503229B-0975-413C-B89D-4774FB6F57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609" y="1779847"/>
            <a:ext cx="4503810" cy="4709568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E7EFB5C-9E75-41C4-BC7A-9EAC8B8CC5B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54497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00660-5BD8-47EE-8F5A-1605CCC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a product backlog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39BA7-2261-41DF-8204-8E8F52A79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992580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Product Backlog provided a knowledge on the scope and weight of the project.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Items in the Product Backlog became tasks estimated in hours and were placed in various sprints.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Sprints allowed the team members to finish a bulk of work within 2-30 days. </a:t>
            </a:r>
          </a:p>
          <a:p>
            <a:pPr>
              <a:lnSpc>
                <a:spcPct val="110000"/>
              </a:lnSpc>
            </a:pPr>
            <a:endParaRPr lang="en-GB" sz="1300" dirty="0"/>
          </a:p>
        </p:txBody>
      </p:sp>
      <p:pic>
        <p:nvPicPr>
          <p:cNvPr id="12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6A1A24-195A-4E65-8EDA-564271757B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59" y="2351313"/>
            <a:ext cx="4767620" cy="3461658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064B7AD3-9B7C-4C17-8CFF-08DFCA0984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00376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4118BF-ECC7-4032-B830-AE924DF9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6" y="77975"/>
            <a:ext cx="6176015" cy="1478570"/>
          </a:xfrm>
        </p:spPr>
        <p:txBody>
          <a:bodyPr>
            <a:normAutofit/>
          </a:bodyPr>
          <a:lstStyle/>
          <a:p>
            <a:r>
              <a:rPr lang="en-GB" sz="3200" dirty="0"/>
              <a:t>What is a burndown chart?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FD63-9981-4667-A13E-03B68CBC9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249" y="1373511"/>
            <a:ext cx="5661867" cy="510193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Burndown chart is a visual representation of the amount of work completed against time remaining.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 straight line is drawn from the start point to the end point. This line represents the estimated rate of completion.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If the line representing the actual rate of completion is above the straight line, then the team is behind schedule.</a:t>
            </a:r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F1B80F46-C505-465A-A878-A5A0953B69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40" y="2132180"/>
            <a:ext cx="5021262" cy="295517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14:cNvPr>
              <p14:cNvContentPartPr/>
              <p14:nvPr/>
            </p14:nvContentPartPr>
            <p14:xfrm>
              <a:off x="2141280" y="2311560"/>
              <a:ext cx="1317240" cy="93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125440" y="2248200"/>
                <a:ext cx="1348560" cy="220320"/>
              </a:xfrm>
              <a:prstGeom prst="rect">
                <a:avLst/>
              </a:prstGeom>
            </p:spPr>
          </p:pic>
        </mc:Fallback>
      </mc:AlternateContent>
      <p:pic>
        <p:nvPicPr>
          <p:cNvPr id="44" name="Audio 43">
            <a:hlinkClick r:id="" action="ppaction://media"/>
            <a:extLst>
              <a:ext uri="{FF2B5EF4-FFF2-40B4-BE49-F238E27FC236}">
                <a16:creationId xmlns:a16="http://schemas.microsoft.com/office/drawing/2014/main" id="{E10D5B5C-CE76-4DC8-AEAA-EC0975A3C1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42187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01C3-6066-4428-8864-700F0494B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5274"/>
            <a:ext cx="9905998" cy="1478570"/>
          </a:xfrm>
        </p:spPr>
        <p:txBody>
          <a:bodyPr/>
          <a:lstStyle/>
          <a:p>
            <a:r>
              <a:rPr lang="en-GB" dirty="0"/>
              <a:t>How was a burndown chart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0F6D3-891E-43AC-8B9F-A9D3C92EE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83844"/>
            <a:ext cx="9905999" cy="4846643"/>
          </a:xfrm>
        </p:spPr>
        <p:txBody>
          <a:bodyPr/>
          <a:lstStyle/>
          <a:p>
            <a:r>
              <a:rPr lang="en-GB" dirty="0"/>
              <a:t>The visual representation enabled the team members to have a clear idea on the current state of progress.</a:t>
            </a:r>
          </a:p>
          <a:p>
            <a:endParaRPr lang="en-GB" dirty="0"/>
          </a:p>
          <a:p>
            <a:r>
              <a:rPr lang="en-GB" dirty="0"/>
              <a:t>It allowed the team members to adapt to the current situation and manage their time more efficiently.</a:t>
            </a:r>
          </a:p>
          <a:p>
            <a:endParaRPr lang="en-GB" dirty="0"/>
          </a:p>
          <a:p>
            <a:r>
              <a:rPr lang="en-GB" dirty="0"/>
              <a:t>The future of the development process was easily predicted with the help of the burndown chart.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47B0BD9-0DF9-4DFA-ABA3-14920551C3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09615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4A34F-65BD-4DFD-B7A9-8040EB254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7930"/>
            <a:ext cx="9905998" cy="147857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87C4A-6697-4057-8172-829BF2D96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826500"/>
            <a:ext cx="9905999" cy="4872880"/>
          </a:xfrm>
        </p:spPr>
        <p:txBody>
          <a:bodyPr>
            <a:normAutofit/>
          </a:bodyPr>
          <a:lstStyle/>
          <a:p>
            <a:r>
              <a:rPr lang="en-GB" dirty="0"/>
              <a:t>https://www.mountaingoatsoftware.com/agile/scrum/meetings/daily-scrum</a:t>
            </a:r>
          </a:p>
          <a:p>
            <a:endParaRPr lang="en-GB" dirty="0"/>
          </a:p>
          <a:p>
            <a:r>
              <a:rPr lang="en-GB" dirty="0"/>
              <a:t>https://www.scrum-institute.org/The_Scrum_Product_Backlog.php#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http://www.agilenutshell.com/burndown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3E20048-36C5-48E4-A9B2-66E2B0724E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46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48731">
        <p15:prstTrans prst="pageCurlSingle"/>
      </p:transition>
    </mc:Choice>
    <mc:Fallback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7|5.4|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.8|4.4|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3.2|21.1|14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2|10.8|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.7|3.4|6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.6|13.1|12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.2|13.4|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365</TotalTime>
  <Words>580</Words>
  <Application>Microsoft Office PowerPoint</Application>
  <PresentationFormat>Widescreen</PresentationFormat>
  <Paragraphs>65</Paragraphs>
  <Slides>9</Slides>
  <Notes>5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Trebuchet MS</vt:lpstr>
      <vt:lpstr>Circuit</vt:lpstr>
      <vt:lpstr>AGILE DEVELOPMENT METHODS AND ARTEFACTS </vt:lpstr>
      <vt:lpstr> What are agile methods?</vt:lpstr>
      <vt:lpstr>What are scrum meetings?</vt:lpstr>
      <vt:lpstr>How were scrum meetings helpful?</vt:lpstr>
      <vt:lpstr>What is a product backlog?</vt:lpstr>
      <vt:lpstr>How was a product backlog helpful?</vt:lpstr>
      <vt:lpstr>What is a burndown chart?</vt:lpstr>
      <vt:lpstr>How was a burndown chart helpful?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</dc:title>
  <dc:creator>Kanaga Manikandan Solaikannan</dc:creator>
  <cp:lastModifiedBy>Kanaga Manikandan Solaikannan</cp:lastModifiedBy>
  <cp:revision>52</cp:revision>
  <dcterms:created xsi:type="dcterms:W3CDTF">2018-03-29T09:05:06Z</dcterms:created>
  <dcterms:modified xsi:type="dcterms:W3CDTF">2018-04-04T14:07:58Z</dcterms:modified>
</cp:coreProperties>
</file>

<file path=docProps/thumbnail.jpeg>
</file>